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6" r:id="rId9"/>
    <p:sldId id="268" r:id="rId10"/>
    <p:sldId id="262" r:id="rId11"/>
    <p:sldId id="267" r:id="rId12"/>
    <p:sldId id="270" r:id="rId13"/>
    <p:sldId id="271" r:id="rId14"/>
  </p:sldIdLst>
  <p:sldSz cx="4953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15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2525" y="72"/>
      </p:cViewPr>
      <p:guideLst>
        <p:guide orient="horz" pos="2183"/>
        <p:guide pos="15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1475" y="1122363"/>
            <a:ext cx="4210050" cy="2387600"/>
          </a:xfrm>
        </p:spPr>
        <p:txBody>
          <a:bodyPr anchor="b"/>
          <a:lstStyle>
            <a:lvl1pPr algn="ctr">
              <a:defRPr sz="325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125" y="3602038"/>
            <a:ext cx="3714750" cy="1655762"/>
          </a:xfrm>
        </p:spPr>
        <p:txBody>
          <a:bodyPr/>
          <a:lstStyle>
            <a:lvl1pPr marL="0" indent="0" algn="ctr">
              <a:buNone/>
              <a:defRPr sz="1300"/>
            </a:lvl1pPr>
            <a:lvl2pPr marL="247665" indent="0" algn="ctr">
              <a:buNone/>
              <a:defRPr sz="1083"/>
            </a:lvl2pPr>
            <a:lvl3pPr marL="495330" indent="0" algn="ctr">
              <a:buNone/>
              <a:defRPr sz="975"/>
            </a:lvl3pPr>
            <a:lvl4pPr marL="742996" indent="0" algn="ctr">
              <a:buNone/>
              <a:defRPr sz="867"/>
            </a:lvl4pPr>
            <a:lvl5pPr marL="990661" indent="0" algn="ctr">
              <a:buNone/>
              <a:defRPr sz="867"/>
            </a:lvl5pPr>
            <a:lvl6pPr marL="1238326" indent="0" algn="ctr">
              <a:buNone/>
              <a:defRPr sz="867"/>
            </a:lvl6pPr>
            <a:lvl7pPr marL="1485991" indent="0" algn="ctr">
              <a:buNone/>
              <a:defRPr sz="867"/>
            </a:lvl7pPr>
            <a:lvl8pPr marL="1733657" indent="0" algn="ctr">
              <a:buNone/>
              <a:defRPr sz="867"/>
            </a:lvl8pPr>
            <a:lvl9pPr marL="1981322" indent="0" algn="ctr">
              <a:buNone/>
              <a:defRPr sz="867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C582C-A868-4E67-B860-D62ECF8ABD8E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4C15-90CA-4E83-B481-9DD888C98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73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C582C-A868-4E67-B860-D62ECF8ABD8E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4C15-90CA-4E83-B481-9DD888C98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710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44491" y="365125"/>
            <a:ext cx="106799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0519" y="365125"/>
            <a:ext cx="314205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C582C-A868-4E67-B860-D62ECF8ABD8E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4C15-90CA-4E83-B481-9DD888C98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60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C582C-A868-4E67-B860-D62ECF8ABD8E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4C15-90CA-4E83-B481-9DD888C98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470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939" y="1709740"/>
            <a:ext cx="4271963" cy="2852737"/>
          </a:xfrm>
        </p:spPr>
        <p:txBody>
          <a:bodyPr anchor="b"/>
          <a:lstStyle>
            <a:lvl1pPr>
              <a:defRPr sz="325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939" y="4589465"/>
            <a:ext cx="4271963" cy="1500187"/>
          </a:xfrm>
        </p:spPr>
        <p:txBody>
          <a:bodyPr/>
          <a:lstStyle>
            <a:lvl1pPr marL="0" indent="0">
              <a:buNone/>
              <a:defRPr sz="1300">
                <a:solidFill>
                  <a:schemeClr val="tx1"/>
                </a:solidFill>
              </a:defRPr>
            </a:lvl1pPr>
            <a:lvl2pPr marL="247665" indent="0">
              <a:buNone/>
              <a:defRPr sz="1083">
                <a:solidFill>
                  <a:schemeClr val="tx1">
                    <a:tint val="75000"/>
                  </a:schemeClr>
                </a:solidFill>
              </a:defRPr>
            </a:lvl2pPr>
            <a:lvl3pPr marL="495330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3pPr>
            <a:lvl4pPr marL="742996" indent="0">
              <a:buNone/>
              <a:defRPr sz="867">
                <a:solidFill>
                  <a:schemeClr val="tx1">
                    <a:tint val="75000"/>
                  </a:schemeClr>
                </a:solidFill>
              </a:defRPr>
            </a:lvl4pPr>
            <a:lvl5pPr marL="990661" indent="0">
              <a:buNone/>
              <a:defRPr sz="867">
                <a:solidFill>
                  <a:schemeClr val="tx1">
                    <a:tint val="75000"/>
                  </a:schemeClr>
                </a:solidFill>
              </a:defRPr>
            </a:lvl5pPr>
            <a:lvl6pPr marL="1238326" indent="0">
              <a:buNone/>
              <a:defRPr sz="867">
                <a:solidFill>
                  <a:schemeClr val="tx1">
                    <a:tint val="75000"/>
                  </a:schemeClr>
                </a:solidFill>
              </a:defRPr>
            </a:lvl6pPr>
            <a:lvl7pPr marL="1485991" indent="0">
              <a:buNone/>
              <a:defRPr sz="867">
                <a:solidFill>
                  <a:schemeClr val="tx1">
                    <a:tint val="75000"/>
                  </a:schemeClr>
                </a:solidFill>
              </a:defRPr>
            </a:lvl7pPr>
            <a:lvl8pPr marL="1733657" indent="0">
              <a:buNone/>
              <a:defRPr sz="867">
                <a:solidFill>
                  <a:schemeClr val="tx1">
                    <a:tint val="75000"/>
                  </a:schemeClr>
                </a:solidFill>
              </a:defRPr>
            </a:lvl8pPr>
            <a:lvl9pPr marL="1981322" indent="0">
              <a:buNone/>
              <a:defRPr sz="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C582C-A868-4E67-B860-D62ECF8ABD8E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4C15-90CA-4E83-B481-9DD888C98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879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0519" y="1825625"/>
            <a:ext cx="2105025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7456" y="1825625"/>
            <a:ext cx="2105025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C582C-A868-4E67-B860-D62ECF8ABD8E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4C15-90CA-4E83-B481-9DD888C98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225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164" y="365127"/>
            <a:ext cx="4271963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164" y="1681163"/>
            <a:ext cx="2095351" cy="823912"/>
          </a:xfrm>
        </p:spPr>
        <p:txBody>
          <a:bodyPr anchor="b"/>
          <a:lstStyle>
            <a:lvl1pPr marL="0" indent="0">
              <a:buNone/>
              <a:defRPr sz="1300" b="1"/>
            </a:lvl1pPr>
            <a:lvl2pPr marL="247665" indent="0">
              <a:buNone/>
              <a:defRPr sz="1083" b="1"/>
            </a:lvl2pPr>
            <a:lvl3pPr marL="495330" indent="0">
              <a:buNone/>
              <a:defRPr sz="975" b="1"/>
            </a:lvl3pPr>
            <a:lvl4pPr marL="742996" indent="0">
              <a:buNone/>
              <a:defRPr sz="867" b="1"/>
            </a:lvl4pPr>
            <a:lvl5pPr marL="990661" indent="0">
              <a:buNone/>
              <a:defRPr sz="867" b="1"/>
            </a:lvl5pPr>
            <a:lvl6pPr marL="1238326" indent="0">
              <a:buNone/>
              <a:defRPr sz="867" b="1"/>
            </a:lvl6pPr>
            <a:lvl7pPr marL="1485991" indent="0">
              <a:buNone/>
              <a:defRPr sz="867" b="1"/>
            </a:lvl7pPr>
            <a:lvl8pPr marL="1733657" indent="0">
              <a:buNone/>
              <a:defRPr sz="867" b="1"/>
            </a:lvl8pPr>
            <a:lvl9pPr marL="1981322" indent="0">
              <a:buNone/>
              <a:defRPr sz="86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164" y="2505075"/>
            <a:ext cx="209535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07457" y="1681163"/>
            <a:ext cx="2105670" cy="823912"/>
          </a:xfrm>
        </p:spPr>
        <p:txBody>
          <a:bodyPr anchor="b"/>
          <a:lstStyle>
            <a:lvl1pPr marL="0" indent="0">
              <a:buNone/>
              <a:defRPr sz="1300" b="1"/>
            </a:lvl1pPr>
            <a:lvl2pPr marL="247665" indent="0">
              <a:buNone/>
              <a:defRPr sz="1083" b="1"/>
            </a:lvl2pPr>
            <a:lvl3pPr marL="495330" indent="0">
              <a:buNone/>
              <a:defRPr sz="975" b="1"/>
            </a:lvl3pPr>
            <a:lvl4pPr marL="742996" indent="0">
              <a:buNone/>
              <a:defRPr sz="867" b="1"/>
            </a:lvl4pPr>
            <a:lvl5pPr marL="990661" indent="0">
              <a:buNone/>
              <a:defRPr sz="867" b="1"/>
            </a:lvl5pPr>
            <a:lvl6pPr marL="1238326" indent="0">
              <a:buNone/>
              <a:defRPr sz="867" b="1"/>
            </a:lvl6pPr>
            <a:lvl7pPr marL="1485991" indent="0">
              <a:buNone/>
              <a:defRPr sz="867" b="1"/>
            </a:lvl7pPr>
            <a:lvl8pPr marL="1733657" indent="0">
              <a:buNone/>
              <a:defRPr sz="867" b="1"/>
            </a:lvl8pPr>
            <a:lvl9pPr marL="1981322" indent="0">
              <a:buNone/>
              <a:defRPr sz="86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07457" y="2505075"/>
            <a:ext cx="210567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C582C-A868-4E67-B860-D62ECF8ABD8E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4C15-90CA-4E83-B481-9DD888C98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C582C-A868-4E67-B860-D62ECF8ABD8E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4C15-90CA-4E83-B481-9DD888C98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20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C582C-A868-4E67-B860-D62ECF8ABD8E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4C15-90CA-4E83-B481-9DD888C98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711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164" y="457200"/>
            <a:ext cx="1597471" cy="1600200"/>
          </a:xfrm>
        </p:spPr>
        <p:txBody>
          <a:bodyPr anchor="b"/>
          <a:lstStyle>
            <a:lvl1pPr>
              <a:defRPr sz="173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5670" y="987427"/>
            <a:ext cx="2507456" cy="4873625"/>
          </a:xfrm>
        </p:spPr>
        <p:txBody>
          <a:bodyPr/>
          <a:lstStyle>
            <a:lvl1pPr>
              <a:defRPr sz="1733"/>
            </a:lvl1pPr>
            <a:lvl2pPr>
              <a:defRPr sz="1517"/>
            </a:lvl2pPr>
            <a:lvl3pPr>
              <a:defRPr sz="1300"/>
            </a:lvl3pPr>
            <a:lvl4pPr>
              <a:defRPr sz="1083"/>
            </a:lvl4pPr>
            <a:lvl5pPr>
              <a:defRPr sz="1083"/>
            </a:lvl5pPr>
            <a:lvl6pPr>
              <a:defRPr sz="1083"/>
            </a:lvl6pPr>
            <a:lvl7pPr>
              <a:defRPr sz="1083"/>
            </a:lvl7pPr>
            <a:lvl8pPr>
              <a:defRPr sz="1083"/>
            </a:lvl8pPr>
            <a:lvl9pPr>
              <a:defRPr sz="108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1164" y="2057400"/>
            <a:ext cx="1597471" cy="3811588"/>
          </a:xfrm>
        </p:spPr>
        <p:txBody>
          <a:bodyPr/>
          <a:lstStyle>
            <a:lvl1pPr marL="0" indent="0">
              <a:buNone/>
              <a:defRPr sz="867"/>
            </a:lvl1pPr>
            <a:lvl2pPr marL="247665" indent="0">
              <a:buNone/>
              <a:defRPr sz="758"/>
            </a:lvl2pPr>
            <a:lvl3pPr marL="495330" indent="0">
              <a:buNone/>
              <a:defRPr sz="650"/>
            </a:lvl3pPr>
            <a:lvl4pPr marL="742996" indent="0">
              <a:buNone/>
              <a:defRPr sz="542"/>
            </a:lvl4pPr>
            <a:lvl5pPr marL="990661" indent="0">
              <a:buNone/>
              <a:defRPr sz="542"/>
            </a:lvl5pPr>
            <a:lvl6pPr marL="1238326" indent="0">
              <a:buNone/>
              <a:defRPr sz="542"/>
            </a:lvl6pPr>
            <a:lvl7pPr marL="1485991" indent="0">
              <a:buNone/>
              <a:defRPr sz="542"/>
            </a:lvl7pPr>
            <a:lvl8pPr marL="1733657" indent="0">
              <a:buNone/>
              <a:defRPr sz="542"/>
            </a:lvl8pPr>
            <a:lvl9pPr marL="1981322" indent="0">
              <a:buNone/>
              <a:defRPr sz="54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C582C-A868-4E67-B860-D62ECF8ABD8E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4C15-90CA-4E83-B481-9DD888C98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998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164" y="457200"/>
            <a:ext cx="1597471" cy="1600200"/>
          </a:xfrm>
        </p:spPr>
        <p:txBody>
          <a:bodyPr anchor="b"/>
          <a:lstStyle>
            <a:lvl1pPr>
              <a:defRPr sz="173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05670" y="987427"/>
            <a:ext cx="2507456" cy="4873625"/>
          </a:xfrm>
        </p:spPr>
        <p:txBody>
          <a:bodyPr anchor="t"/>
          <a:lstStyle>
            <a:lvl1pPr marL="0" indent="0">
              <a:buNone/>
              <a:defRPr sz="1733"/>
            </a:lvl1pPr>
            <a:lvl2pPr marL="247665" indent="0">
              <a:buNone/>
              <a:defRPr sz="1517"/>
            </a:lvl2pPr>
            <a:lvl3pPr marL="495330" indent="0">
              <a:buNone/>
              <a:defRPr sz="1300"/>
            </a:lvl3pPr>
            <a:lvl4pPr marL="742996" indent="0">
              <a:buNone/>
              <a:defRPr sz="1083"/>
            </a:lvl4pPr>
            <a:lvl5pPr marL="990661" indent="0">
              <a:buNone/>
              <a:defRPr sz="1083"/>
            </a:lvl5pPr>
            <a:lvl6pPr marL="1238326" indent="0">
              <a:buNone/>
              <a:defRPr sz="1083"/>
            </a:lvl6pPr>
            <a:lvl7pPr marL="1485991" indent="0">
              <a:buNone/>
              <a:defRPr sz="1083"/>
            </a:lvl7pPr>
            <a:lvl8pPr marL="1733657" indent="0">
              <a:buNone/>
              <a:defRPr sz="1083"/>
            </a:lvl8pPr>
            <a:lvl9pPr marL="1981322" indent="0">
              <a:buNone/>
              <a:defRPr sz="1083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1164" y="2057400"/>
            <a:ext cx="1597471" cy="3811588"/>
          </a:xfrm>
        </p:spPr>
        <p:txBody>
          <a:bodyPr/>
          <a:lstStyle>
            <a:lvl1pPr marL="0" indent="0">
              <a:buNone/>
              <a:defRPr sz="867"/>
            </a:lvl1pPr>
            <a:lvl2pPr marL="247665" indent="0">
              <a:buNone/>
              <a:defRPr sz="758"/>
            </a:lvl2pPr>
            <a:lvl3pPr marL="495330" indent="0">
              <a:buNone/>
              <a:defRPr sz="650"/>
            </a:lvl3pPr>
            <a:lvl4pPr marL="742996" indent="0">
              <a:buNone/>
              <a:defRPr sz="542"/>
            </a:lvl4pPr>
            <a:lvl5pPr marL="990661" indent="0">
              <a:buNone/>
              <a:defRPr sz="542"/>
            </a:lvl5pPr>
            <a:lvl6pPr marL="1238326" indent="0">
              <a:buNone/>
              <a:defRPr sz="542"/>
            </a:lvl6pPr>
            <a:lvl7pPr marL="1485991" indent="0">
              <a:buNone/>
              <a:defRPr sz="542"/>
            </a:lvl7pPr>
            <a:lvl8pPr marL="1733657" indent="0">
              <a:buNone/>
              <a:defRPr sz="542"/>
            </a:lvl8pPr>
            <a:lvl9pPr marL="1981322" indent="0">
              <a:buNone/>
              <a:defRPr sz="54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C582C-A868-4E67-B860-D62ECF8ABD8E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4C15-90CA-4E83-B481-9DD888C98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2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0519" y="365127"/>
            <a:ext cx="42719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19" y="1825625"/>
            <a:ext cx="42719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519" y="6356352"/>
            <a:ext cx="11144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C582C-A868-4E67-B860-D62ECF8ABD8E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40681" y="6356352"/>
            <a:ext cx="1671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98056" y="6356352"/>
            <a:ext cx="11144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84C15-90CA-4E83-B481-9DD888C98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946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95330" rtl="0" eaLnBrk="1" latinLnBrk="1" hangingPunct="1">
        <a:lnSpc>
          <a:spcPct val="90000"/>
        </a:lnSpc>
        <a:spcBef>
          <a:spcPct val="0"/>
        </a:spcBef>
        <a:buNone/>
        <a:defRPr sz="23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3833" indent="-123833" algn="l" defTabSz="495330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517" kern="1200">
          <a:solidFill>
            <a:schemeClr val="tx1"/>
          </a:solidFill>
          <a:latin typeface="+mn-lt"/>
          <a:ea typeface="+mn-ea"/>
          <a:cs typeface="+mn-cs"/>
        </a:defRPr>
      </a:lvl1pPr>
      <a:lvl2pPr marL="371498" indent="-123833" algn="l" defTabSz="495330" rtl="0" eaLnBrk="1" latinLnBrk="1" hangingPunct="1">
        <a:lnSpc>
          <a:spcPct val="90000"/>
        </a:lnSpc>
        <a:spcBef>
          <a:spcPts val="271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19163" indent="-123833" algn="l" defTabSz="495330" rtl="0" eaLnBrk="1" latinLnBrk="1" hangingPunct="1">
        <a:lnSpc>
          <a:spcPct val="90000"/>
        </a:lnSpc>
        <a:spcBef>
          <a:spcPts val="271"/>
        </a:spcBef>
        <a:buFont typeface="Arial" panose="020B0604020202020204" pitchFamily="34" charset="0"/>
        <a:buChar char="•"/>
        <a:defRPr sz="1083" kern="1200">
          <a:solidFill>
            <a:schemeClr val="tx1"/>
          </a:solidFill>
          <a:latin typeface="+mn-lt"/>
          <a:ea typeface="+mn-ea"/>
          <a:cs typeface="+mn-cs"/>
        </a:defRPr>
      </a:lvl3pPr>
      <a:lvl4pPr marL="866828" indent="-123833" algn="l" defTabSz="495330" rtl="0" eaLnBrk="1" latinLnBrk="1" hangingPunct="1">
        <a:lnSpc>
          <a:spcPct val="90000"/>
        </a:lnSpc>
        <a:spcBef>
          <a:spcPts val="271"/>
        </a:spcBef>
        <a:buFont typeface="Arial" panose="020B0604020202020204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4pPr>
      <a:lvl5pPr marL="1114494" indent="-123833" algn="l" defTabSz="495330" rtl="0" eaLnBrk="1" latinLnBrk="1" hangingPunct="1">
        <a:lnSpc>
          <a:spcPct val="90000"/>
        </a:lnSpc>
        <a:spcBef>
          <a:spcPts val="271"/>
        </a:spcBef>
        <a:buFont typeface="Arial" panose="020B0604020202020204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5pPr>
      <a:lvl6pPr marL="1362159" indent="-123833" algn="l" defTabSz="495330" rtl="0" eaLnBrk="1" latinLnBrk="1" hangingPunct="1">
        <a:lnSpc>
          <a:spcPct val="90000"/>
        </a:lnSpc>
        <a:spcBef>
          <a:spcPts val="271"/>
        </a:spcBef>
        <a:buFont typeface="Arial" panose="020B0604020202020204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609824" indent="-123833" algn="l" defTabSz="495330" rtl="0" eaLnBrk="1" latinLnBrk="1" hangingPunct="1">
        <a:lnSpc>
          <a:spcPct val="90000"/>
        </a:lnSpc>
        <a:spcBef>
          <a:spcPts val="271"/>
        </a:spcBef>
        <a:buFont typeface="Arial" panose="020B0604020202020204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857489" indent="-123833" algn="l" defTabSz="495330" rtl="0" eaLnBrk="1" latinLnBrk="1" hangingPunct="1">
        <a:lnSpc>
          <a:spcPct val="90000"/>
        </a:lnSpc>
        <a:spcBef>
          <a:spcPts val="271"/>
        </a:spcBef>
        <a:buFont typeface="Arial" panose="020B0604020202020204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2105155" indent="-123833" algn="l" defTabSz="495330" rtl="0" eaLnBrk="1" latinLnBrk="1" hangingPunct="1">
        <a:lnSpc>
          <a:spcPct val="90000"/>
        </a:lnSpc>
        <a:spcBef>
          <a:spcPts val="271"/>
        </a:spcBef>
        <a:buFont typeface="Arial" panose="020B0604020202020204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5330" rtl="0" eaLnBrk="1" latinLnBrk="1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1pPr>
      <a:lvl2pPr marL="247665" algn="l" defTabSz="495330" rtl="0" eaLnBrk="1" latinLnBrk="1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2pPr>
      <a:lvl3pPr marL="495330" algn="l" defTabSz="495330" rtl="0" eaLnBrk="1" latinLnBrk="1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3pPr>
      <a:lvl4pPr marL="742996" algn="l" defTabSz="495330" rtl="0" eaLnBrk="1" latinLnBrk="1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4pPr>
      <a:lvl5pPr marL="990661" algn="l" defTabSz="495330" rtl="0" eaLnBrk="1" latinLnBrk="1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5pPr>
      <a:lvl6pPr marL="1238326" algn="l" defTabSz="495330" rtl="0" eaLnBrk="1" latinLnBrk="1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485991" algn="l" defTabSz="495330" rtl="0" eaLnBrk="1" latinLnBrk="1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733657" algn="l" defTabSz="495330" rtl="0" eaLnBrk="1" latinLnBrk="1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981322" algn="l" defTabSz="495330" rtl="0" eaLnBrk="1" latinLnBrk="1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0814Heo/UnityPortfolio.gi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6" descr="서류 가방">
            <a:extLst>
              <a:ext uri="{FF2B5EF4-FFF2-40B4-BE49-F238E27FC236}">
                <a16:creationId xmlns:a16="http://schemas.microsoft.com/office/drawing/2014/main" id="{1F9B45AE-95BF-4362-A4B8-3416B1CEA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913" y="275492"/>
            <a:ext cx="4097215" cy="4097215"/>
          </a:xfrm>
          <a:prstGeom prst="rect">
            <a:avLst/>
          </a:prstGeom>
        </p:spPr>
      </p:pic>
      <p:sp>
        <p:nvSpPr>
          <p:cNvPr id="32" name="Rectangle 25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81953"/>
            <a:ext cx="4953000" cy="1776047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BEFE7C-550F-462C-BC9D-AB8FDE015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080" y="4595517"/>
            <a:ext cx="3679208" cy="1101898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altLang="ko-KR" sz="230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PORTFOLIO</a:t>
            </a:r>
            <a:endParaRPr lang="ko-KR" altLang="en-US" sz="230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8FE46F-5B04-4FC3-94E7-55CAB911A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370" y="5843954"/>
            <a:ext cx="3032947" cy="512397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허지원</a:t>
            </a:r>
          </a:p>
        </p:txBody>
      </p:sp>
    </p:spTree>
    <p:extLst>
      <p:ext uri="{BB962C8B-B14F-4D97-AF65-F5344CB8AC3E}">
        <p14:creationId xmlns:p14="http://schemas.microsoft.com/office/powerpoint/2010/main" val="374529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46CE-0CDC-4073-9591-A8DE6718E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226" y="2621756"/>
            <a:ext cx="2876550" cy="1614488"/>
          </a:xfrm>
        </p:spPr>
        <p:txBody>
          <a:bodyPr vert="horz" lIns="37148" tIns="18573" rIns="37148" bIns="18573" rtlCol="0" anchor="ctr">
            <a:normAutofit/>
          </a:bodyPr>
          <a:lstStyle/>
          <a:p>
            <a:pPr algn="ctr" latinLnBrk="0">
              <a:lnSpc>
                <a:spcPct val="150000"/>
              </a:lnSpc>
            </a:pPr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Project 04</a:t>
            </a:r>
            <a:br>
              <a:rPr lang="en-US" altLang="ko-KR" sz="3600" dirty="0"/>
            </a:br>
            <a:r>
              <a:rPr lang="en-US" altLang="ko-KR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Tetris</a:t>
            </a:r>
            <a:endParaRPr lang="ko-KR" altLang="en-US" sz="3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7975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A0A38-7761-4E0B-A008-6FE1C707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828" y="231054"/>
            <a:ext cx="1815014" cy="512386"/>
          </a:xfrm>
        </p:spPr>
        <p:txBody>
          <a:bodyPr>
            <a:no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Tetris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C1FD1F-B6F7-4450-B012-5A8DF1E72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499" y="2133951"/>
            <a:ext cx="2476500" cy="3614666"/>
          </a:xfrm>
        </p:spPr>
        <p:txBody>
          <a:bodyPr>
            <a:no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방식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게임 실행 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상단에서 내려오는 블록들로 빈틈없는 줄을 만들고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없애서 블록이 최대한 천장에 닿지 않게 하는 게임입니다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조작법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방향키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블록의 좌우 이동 및 하강 속도 조절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F2 :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게임재개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F3 :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일시정지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buNone/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중점을 둔 기능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올라오는 장애물 라인의 표시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점수 계산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도형이 나올 확률 조정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게임 일시정지와 재개 기능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본인이 맡은 파트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메인 프로그래밍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DE91454-D973-446A-9B31-2C05FF900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613957"/>
              </p:ext>
            </p:extLst>
          </p:nvPr>
        </p:nvGraphicFramePr>
        <p:xfrm>
          <a:off x="272828" y="1109383"/>
          <a:ext cx="4415714" cy="912839"/>
        </p:xfrm>
        <a:graphic>
          <a:graphicData uri="http://schemas.openxmlformats.org/drawingml/2006/table">
            <a:tbl>
              <a:tblPr firstRow="1" bandRow="1"/>
              <a:tblGrid>
                <a:gridCol w="1197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9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4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408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타이틀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Tetris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특징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WinAPI</a:t>
                      </a:r>
                      <a:r>
                        <a:rPr lang="ko-KR" altLang="en-US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를 사용한</a:t>
                      </a:r>
                      <a:endParaRPr lang="en-US" altLang="ko-KR" sz="9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9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테트리스</a:t>
                      </a:r>
                      <a:r>
                        <a:rPr lang="ko-KR" altLang="en-US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게임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5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개발 기간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2019.02</a:t>
                      </a:r>
                      <a:r>
                        <a:rPr lang="en-US" altLang="ko-KR" sz="900" b="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~ 2019.03</a:t>
                      </a:r>
                      <a:endParaRPr lang="ko-KR" altLang="en-US" sz="9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개발인원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92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개발 환경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Visual Studio / </a:t>
                      </a:r>
                      <a:r>
                        <a:rPr lang="en-US" altLang="ko-KR" sz="9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WinAPI</a:t>
                      </a:r>
                      <a:endParaRPr lang="en-US" altLang="ko-KR" sz="9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본인 역할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메인 프로그래밍</a:t>
                      </a:r>
                      <a:endParaRPr lang="en-US" altLang="ko-KR" sz="900" b="0" baseline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9EDCFAE2-17B4-43F8-939C-D010563EC288}"/>
              </a:ext>
            </a:extLst>
          </p:cNvPr>
          <p:cNvSpPr txBox="1">
            <a:spLocks/>
          </p:cNvSpPr>
          <p:nvPr/>
        </p:nvSpPr>
        <p:spPr>
          <a:xfrm>
            <a:off x="340519" y="710112"/>
            <a:ext cx="1815014" cy="268185"/>
          </a:xfrm>
          <a:prstGeom prst="rect">
            <a:avLst/>
          </a:prstGeom>
        </p:spPr>
        <p:txBody>
          <a:bodyPr vert="horz" lIns="37148" tIns="18573" rIns="37148" bIns="18573" rtlCol="0" anchor="ctr">
            <a:normAutofit fontScale="9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PC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 즐기는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테트리스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게임입니다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5F7B5C-4EF3-46CC-A5F5-FBFA32B33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78" y="4404452"/>
            <a:ext cx="2176895" cy="2154291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0EAC157-82DD-4EE8-8F32-1CD169C44FD8}"/>
              </a:ext>
            </a:extLst>
          </p:cNvPr>
          <p:cNvSpPr txBox="1">
            <a:spLocks/>
          </p:cNvSpPr>
          <p:nvPr/>
        </p:nvSpPr>
        <p:spPr>
          <a:xfrm>
            <a:off x="2476499" y="4328348"/>
            <a:ext cx="2476500" cy="1767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23833" indent="-123833" algn="l" defTabSz="495330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5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1498" indent="-123833" algn="l" defTabSz="495330" rtl="0" eaLnBrk="1" latinLnBrk="1" hangingPunct="1">
              <a:lnSpc>
                <a:spcPct val="90000"/>
              </a:lnSpc>
              <a:spcBef>
                <a:spcPts val="271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63" indent="-123833" algn="l" defTabSz="495330" rtl="0" eaLnBrk="1" latinLnBrk="1" hangingPunct="1">
              <a:lnSpc>
                <a:spcPct val="90000"/>
              </a:lnSpc>
              <a:spcBef>
                <a:spcPts val="271"/>
              </a:spcBef>
              <a:buFont typeface="Arial" panose="020B0604020202020204" pitchFamily="34" charset="0"/>
              <a:buChar char="•"/>
              <a:defRPr sz="10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6828" indent="-123833" algn="l" defTabSz="495330" rtl="0" eaLnBrk="1" latinLnBrk="1" hangingPunct="1">
              <a:lnSpc>
                <a:spcPct val="90000"/>
              </a:lnSpc>
              <a:spcBef>
                <a:spcPts val="271"/>
              </a:spcBef>
              <a:buFont typeface="Arial" panose="020B0604020202020204" pitchFamily="34" charset="0"/>
              <a:buChar char="•"/>
              <a:defRPr sz="9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4494" indent="-123833" algn="l" defTabSz="495330" rtl="0" eaLnBrk="1" latinLnBrk="1" hangingPunct="1">
              <a:lnSpc>
                <a:spcPct val="90000"/>
              </a:lnSpc>
              <a:spcBef>
                <a:spcPts val="271"/>
              </a:spcBef>
              <a:buFont typeface="Arial" panose="020B0604020202020204" pitchFamily="34" charset="0"/>
              <a:buChar char="•"/>
              <a:defRPr sz="9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62159" indent="-123833" algn="l" defTabSz="495330" rtl="0" eaLnBrk="1" latinLnBrk="1" hangingPunct="1">
              <a:lnSpc>
                <a:spcPct val="90000"/>
              </a:lnSpc>
              <a:spcBef>
                <a:spcPts val="271"/>
              </a:spcBef>
              <a:buFont typeface="Arial" panose="020B0604020202020204" pitchFamily="34" charset="0"/>
              <a:buChar char="•"/>
              <a:defRPr sz="9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9824" indent="-123833" algn="l" defTabSz="495330" rtl="0" eaLnBrk="1" latinLnBrk="1" hangingPunct="1">
              <a:lnSpc>
                <a:spcPct val="90000"/>
              </a:lnSpc>
              <a:spcBef>
                <a:spcPts val="271"/>
              </a:spcBef>
              <a:buFont typeface="Arial" panose="020B0604020202020204" pitchFamily="34" charset="0"/>
              <a:buChar char="•"/>
              <a:defRPr sz="9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57489" indent="-123833" algn="l" defTabSz="495330" rtl="0" eaLnBrk="1" latinLnBrk="1" hangingPunct="1">
              <a:lnSpc>
                <a:spcPct val="90000"/>
              </a:lnSpc>
              <a:spcBef>
                <a:spcPts val="271"/>
              </a:spcBef>
              <a:buFont typeface="Arial" panose="020B0604020202020204" pitchFamily="34" charset="0"/>
              <a:buChar char="•"/>
              <a:defRPr sz="9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5155" indent="-123833" algn="l" defTabSz="495330" rtl="0" eaLnBrk="1" latinLnBrk="1" hangingPunct="1">
              <a:lnSpc>
                <a:spcPct val="90000"/>
              </a:lnSpc>
              <a:spcBef>
                <a:spcPts val="271"/>
              </a:spcBef>
              <a:buFont typeface="Arial" panose="020B0604020202020204" pitchFamily="34" charset="0"/>
              <a:buChar char="•"/>
              <a:defRPr sz="9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401980-8593-445E-BA6F-4B54931E72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578" y="2153308"/>
            <a:ext cx="2229220" cy="215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41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895C538-DC23-43EC-B0D2-815CCF6D5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950021"/>
              </p:ext>
            </p:extLst>
          </p:nvPr>
        </p:nvGraphicFramePr>
        <p:xfrm>
          <a:off x="464725" y="2406833"/>
          <a:ext cx="4023550" cy="20396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3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0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014">
                <a:tc>
                  <a:txBody>
                    <a:bodyPr/>
                    <a:lstStyle/>
                    <a:p>
                      <a:pPr lvl="0" algn="ctr">
                        <a:defRPr lang="ko-KR" altLang="en-US"/>
                      </a:pPr>
                      <a:r>
                        <a:rPr lang="ko-KR" altLang="en-US" sz="1700" b="1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스크립트</a:t>
                      </a:r>
                    </a:p>
                  </a:txBody>
                  <a:tcPr marL="116813" marR="116813" marT="77876" marB="7787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700" b="1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설   명</a:t>
                      </a:r>
                    </a:p>
                  </a:txBody>
                  <a:tcPr marL="116813" marR="116813" marT="77876" marB="7787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848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main.cs</a:t>
                      </a:r>
                      <a:endParaRPr lang="en-US" altLang="ko-KR" sz="1700" b="1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6813" marR="116813" marT="77876" marB="7787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조작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버튼, 점수, 게임 오버 등 게임 내 모든 판정을 결정하는 스크립트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6813" marR="116813" marT="77876" marB="7787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21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Data.h</a:t>
                      </a:r>
                      <a:endParaRPr lang="en-US" altLang="ko-KR" sz="1700" b="1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6813" marR="116813" marT="77876" marB="7787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생성될 블록의 종류를 담은 헤더 파일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6813" marR="116813" marT="77876" marB="7787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020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AD602-E9C0-4413-93A6-7095E7AB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490" y="3178905"/>
            <a:ext cx="1726019" cy="500189"/>
          </a:xfrm>
        </p:spPr>
        <p:txBody>
          <a:bodyPr vert="horz" lIns="37148" tIns="18573" rIns="37148" bIns="18573" rtlCol="0" anchor="b">
            <a:normAutofit/>
          </a:bodyPr>
          <a:lstStyle/>
          <a:p>
            <a:pPr latinLnBrk="0"/>
            <a:r>
              <a:rPr lang="ko-KR" altLang="en-US" sz="2438" dirty="0">
                <a:solidFill>
                  <a:srgbClr val="FFFFFF"/>
                </a:solidFill>
              </a:rPr>
              <a:t>감사합니다</a:t>
            </a:r>
            <a:r>
              <a:rPr lang="en-US" altLang="ko-KR" sz="2925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1750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E105F7-72D4-4A05-9AD8-635189D6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3" y="579876"/>
            <a:ext cx="3075193" cy="523347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83C12D-FFFC-40D2-8DBF-BA7918159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045" y="1559859"/>
            <a:ext cx="3193476" cy="373828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Project 01.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리듬워커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Unity Engine / Visual Studio / Android Studio(</a:t>
            </a:r>
            <a:r>
              <a:rPr lang="ko-KR" altLang="en-US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모바일</a:t>
            </a:r>
            <a:r>
              <a: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* G-Star </a:t>
            </a:r>
            <a:r>
              <a:rPr lang="ko-KR" altLang="en-US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전시작</a:t>
            </a:r>
            <a:endParaRPr lang="en-US" altLang="ko-KR" sz="1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Project 02.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BoardRace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Unity Engine / Visual Studio / Android Studio(</a:t>
            </a:r>
            <a:r>
              <a:rPr lang="ko-KR" altLang="en-US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모바일</a:t>
            </a:r>
            <a:r>
              <a: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 / AR</a:t>
            </a:r>
          </a:p>
          <a:p>
            <a:pPr marL="0" indent="0">
              <a:buNone/>
              <a:defRPr/>
            </a:pPr>
            <a:r>
              <a:rPr lang="en-US" altLang="ko-KR" sz="1200" dirty="0">
                <a:solidFill>
                  <a:prstClr val="whit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* G-Star </a:t>
            </a:r>
            <a:r>
              <a:rPr lang="ko-KR" altLang="en-US" sz="1200" dirty="0">
                <a:solidFill>
                  <a:prstClr val="whit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전시작</a:t>
            </a:r>
            <a:endParaRPr lang="en-US" altLang="ko-KR" sz="1200" dirty="0">
              <a:solidFill>
                <a:prstClr val="white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Project 03.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아기궁수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Visual Studio / </a:t>
            </a:r>
            <a:r>
              <a:rPr lang="en-US" altLang="ko-KR" sz="12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WinAPI</a:t>
            </a:r>
            <a:r>
              <a: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/ DirectX / C++</a:t>
            </a:r>
          </a:p>
          <a:p>
            <a:pPr marL="0" indent="0">
              <a:buNone/>
            </a:pP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Project 04.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Testris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Visual Studio / </a:t>
            </a:r>
            <a:r>
              <a:rPr lang="en-US" altLang="ko-KR" sz="12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WinAPI</a:t>
            </a:r>
            <a:r>
              <a: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/ C++ </a:t>
            </a:r>
          </a:p>
        </p:txBody>
      </p:sp>
    </p:spTree>
    <p:extLst>
      <p:ext uri="{BB962C8B-B14F-4D97-AF65-F5344CB8AC3E}">
        <p14:creationId xmlns:p14="http://schemas.microsoft.com/office/powerpoint/2010/main" val="206059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46CE-0CDC-4073-9591-A8DE6718E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226" y="2621756"/>
            <a:ext cx="2876550" cy="1614488"/>
          </a:xfrm>
        </p:spPr>
        <p:txBody>
          <a:bodyPr vert="horz" lIns="37148" tIns="18573" rIns="37148" bIns="18573" rtlCol="0" anchor="ctr">
            <a:normAutofit/>
          </a:bodyPr>
          <a:lstStyle/>
          <a:p>
            <a:pPr algn="ctr" latinLnBrk="0">
              <a:lnSpc>
                <a:spcPct val="150000"/>
              </a:lnSpc>
            </a:pPr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Project 01</a:t>
            </a:r>
            <a:br>
              <a:rPr lang="en-US" altLang="ko-KR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3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리듬워커</a:t>
            </a:r>
            <a:endParaRPr lang="ko-KR" altLang="en-US" sz="3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9122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A0A38-7761-4E0B-A008-6FE1C707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06" y="161489"/>
            <a:ext cx="2215270" cy="457076"/>
          </a:xfrm>
        </p:spPr>
        <p:txBody>
          <a:bodyPr>
            <a:noAutofit/>
          </a:bodyPr>
          <a:lstStyle/>
          <a:p>
            <a:r>
              <a:rPr lang="ko-KR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리듬워커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C1FD1F-B6F7-4450-B012-5A8DF1E72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0" y="2178424"/>
            <a:ext cx="2337546" cy="3379693"/>
          </a:xfrm>
        </p:spPr>
        <p:txBody>
          <a:bodyPr>
            <a:norm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방식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게임 실행 후 곡을 선택하면 캐릭터가 달리기 시작합니다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이후 박자에 맞춰 장애물을 피하여 완주를 하면 클리어입니다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65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조작법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좌우 터치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펀치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게임 내 등장하는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점수용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선물상자 획득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상하 슬라이드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장애물 회피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buNone/>
            </a:pPr>
            <a:endParaRPr lang="en-US" altLang="ko-KR" sz="65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중점을 둔 기능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박자에 맞는 노트 생성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애니메이션과 애니메이션 사이의 딜레이 감소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813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본인이 맡은 파트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기획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맵 세팅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UI/UX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최적화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813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DE91454-D973-446A-9B31-2C05FF900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688878"/>
              </p:ext>
            </p:extLst>
          </p:nvPr>
        </p:nvGraphicFramePr>
        <p:xfrm>
          <a:off x="273659" y="935307"/>
          <a:ext cx="4338822" cy="1081752"/>
        </p:xfrm>
        <a:graphic>
          <a:graphicData uri="http://schemas.openxmlformats.org/drawingml/2006/table">
            <a:tbl>
              <a:tblPr firstRow="1" bandRow="1"/>
              <a:tblGrid>
                <a:gridCol w="1176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7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4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68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17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타이틀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리듬워커</a:t>
                      </a:r>
                      <a:endParaRPr lang="en-US" altLang="ko-KR" sz="9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특징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리듬 장르와 러닝 장르의 결합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11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개발 기간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2020.9</a:t>
                      </a:r>
                      <a:r>
                        <a:rPr lang="en-US" altLang="ko-KR" sz="900" b="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~ 2020.11</a:t>
                      </a:r>
                      <a:endParaRPr lang="ko-KR" altLang="en-US" sz="9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개발인원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  <a:r>
                        <a:rPr lang="ko-KR" altLang="en-US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46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개발 환경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Unity Engine / Visual Studio / Android Studio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본인 역할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기획</a:t>
                      </a:r>
                      <a:r>
                        <a:rPr lang="en-US" altLang="ko-KR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그래픽</a:t>
                      </a:r>
                      <a:r>
                        <a:rPr lang="en-US" altLang="ko-KR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서브 프로그래밍</a:t>
                      </a:r>
                      <a:endParaRPr lang="en-US" altLang="ko-KR" sz="900" b="0" baseline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9EDCFAE2-17B4-43F8-939C-D010563EC288}"/>
              </a:ext>
            </a:extLst>
          </p:cNvPr>
          <p:cNvSpPr txBox="1">
            <a:spLocks/>
          </p:cNvSpPr>
          <p:nvPr/>
        </p:nvSpPr>
        <p:spPr>
          <a:xfrm>
            <a:off x="273659" y="618565"/>
            <a:ext cx="3859070" cy="336162"/>
          </a:xfrm>
          <a:prstGeom prst="rect">
            <a:avLst/>
          </a:prstGeom>
        </p:spPr>
        <p:txBody>
          <a:bodyPr vert="horz" lIns="37148" tIns="18573" rIns="37148" bIns="18573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리듬 장르와 러닝 장르의 접목을 시도한 모바일 게임입니다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7" name="그림 6" descr="여자, 여성이(가) 표시된 사진&#10;&#10;자동 생성된 설명">
            <a:extLst>
              <a:ext uri="{FF2B5EF4-FFF2-40B4-BE49-F238E27FC236}">
                <a16:creationId xmlns:a16="http://schemas.microsoft.com/office/drawing/2014/main" id="{6C8F790A-8679-41AE-8151-72A73B6EC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6" y="4675891"/>
            <a:ext cx="2215270" cy="2034730"/>
          </a:xfrm>
          <a:prstGeom prst="rect">
            <a:avLst/>
          </a:prstGeom>
        </p:spPr>
      </p:pic>
      <p:pic>
        <p:nvPicPr>
          <p:cNvPr id="9" name="그림 8" descr="텍스트, 실내, 화면, 전자기기이(가) 표시된 사진&#10;&#10;자동 생성된 설명">
            <a:extLst>
              <a:ext uri="{FF2B5EF4-FFF2-40B4-BE49-F238E27FC236}">
                <a16:creationId xmlns:a16="http://schemas.microsoft.com/office/drawing/2014/main" id="{63C443AA-5FE1-47AF-A4AD-A59725067E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9" t="11635" r="10588" b="7059"/>
          <a:stretch/>
        </p:blipFill>
        <p:spPr>
          <a:xfrm>
            <a:off x="178306" y="3398075"/>
            <a:ext cx="2215269" cy="12526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DC3098-158F-406F-BF5E-C5D9D0B41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4" y="2059867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76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46CE-0CDC-4073-9591-A8DE6718E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226" y="2621756"/>
            <a:ext cx="2876550" cy="1614488"/>
          </a:xfrm>
        </p:spPr>
        <p:txBody>
          <a:bodyPr vert="horz" lIns="37148" tIns="18573" rIns="37148" bIns="18573" rtlCol="0" anchor="ctr">
            <a:normAutofit/>
          </a:bodyPr>
          <a:lstStyle/>
          <a:p>
            <a:pPr algn="ctr" latinLnBrk="0">
              <a:lnSpc>
                <a:spcPct val="150000"/>
              </a:lnSpc>
            </a:pPr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Project 02</a:t>
            </a:r>
            <a:br>
              <a:rPr lang="en-US" altLang="ko-KR" sz="3600" dirty="0"/>
            </a:br>
            <a:r>
              <a:rPr lang="en-US" altLang="ko-KR" sz="3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BoardRace</a:t>
            </a:r>
            <a:endParaRPr lang="ko-KR" altLang="en-US" sz="3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8889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A0A38-7761-4E0B-A008-6FE1C707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02" y="143560"/>
            <a:ext cx="2994352" cy="513675"/>
          </a:xfrm>
        </p:spPr>
        <p:txBody>
          <a:bodyPr>
            <a:noAutofit/>
          </a:bodyPr>
          <a:lstStyle/>
          <a:p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BoardRace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C1FD1F-B6F7-4450-B012-5A8DF1E72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0" y="2338360"/>
            <a:ext cx="2399574" cy="3712817"/>
          </a:xfrm>
        </p:spPr>
        <p:txBody>
          <a:bodyPr>
            <a:norm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방식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게임 실행 후 두 개의 캐릭터 중 하나를 선택하고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기기로 마커를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인식합니다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이후 주사위를 굴려 선을 정한 뒤 게임을 진행합니다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65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조작법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6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터치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주사위 굴림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기타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UI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 조작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buNone/>
            </a:pPr>
            <a:endParaRPr lang="en-US" altLang="ko-KR" sz="65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중점을 둔 기능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게임 내 발판 중 특정 발판에 설 경우 랜덤 이벤트가 발생하도록 설계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하였습니다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(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화산 폭발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세금 등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0" indent="0">
              <a:buNone/>
            </a:pPr>
            <a:endParaRPr lang="en-US" altLang="ko-KR" sz="65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본인이 맡은 파트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메인 프로그래밍 및 맵 세팅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buNone/>
            </a:pPr>
            <a:endParaRPr lang="en-US" altLang="ko-KR" sz="65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주소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2"/>
              </a:rPr>
              <a:t>https://github.com/0814Heo/UnityPortfolio.git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DE91454-D973-446A-9B31-2C05FF900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305584"/>
              </p:ext>
            </p:extLst>
          </p:nvPr>
        </p:nvGraphicFramePr>
        <p:xfrm>
          <a:off x="246853" y="971871"/>
          <a:ext cx="4365629" cy="1208718"/>
        </p:xfrm>
        <a:graphic>
          <a:graphicData uri="http://schemas.openxmlformats.org/drawingml/2006/table">
            <a:tbl>
              <a:tblPr firstRow="1" bandRow="1"/>
              <a:tblGrid>
                <a:gridCol w="1183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2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035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타이틀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BoardRace</a:t>
                      </a:r>
                      <a:endParaRPr lang="en-US" altLang="ko-KR" sz="9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특징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AR</a:t>
                      </a:r>
                      <a:r>
                        <a:rPr lang="ko-KR" altLang="en-US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과 보드게임의 결합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35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개발 기간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2019.10</a:t>
                      </a:r>
                      <a:r>
                        <a:rPr lang="en-US" altLang="ko-KR" sz="900" b="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~ 2019.11</a:t>
                      </a:r>
                      <a:endParaRPr lang="ko-KR" altLang="en-US" sz="9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개발인원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69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개발 환경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Unity Engine / Visual Studio / Android Studio / AR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본인 역할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메인 프로그래밍</a:t>
                      </a:r>
                      <a:endParaRPr lang="en-US" altLang="ko-KR" sz="900" b="0" baseline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9EDCFAE2-17B4-43F8-939C-D010563EC288}"/>
              </a:ext>
            </a:extLst>
          </p:cNvPr>
          <p:cNvSpPr txBox="1">
            <a:spLocks/>
          </p:cNvSpPr>
          <p:nvPr/>
        </p:nvSpPr>
        <p:spPr>
          <a:xfrm>
            <a:off x="246853" y="657235"/>
            <a:ext cx="2483363" cy="353590"/>
          </a:xfrm>
          <a:prstGeom prst="rect">
            <a:avLst/>
          </a:prstGeom>
        </p:spPr>
        <p:txBody>
          <a:bodyPr vert="horz" lIns="37148" tIns="18573" rIns="37148" bIns="18573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AR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 즐길 수 있는 모바일 보드게임입니다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CC1A0A-75CF-42CC-B5D1-346A08958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00" t="11765" r="18629" b="13826"/>
          <a:stretch/>
        </p:blipFill>
        <p:spPr>
          <a:xfrm>
            <a:off x="237078" y="2338360"/>
            <a:ext cx="2215727" cy="14519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87EF53-B5B2-4A67-B2F9-ED7811A304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7" t="1225"/>
          <a:stretch/>
        </p:blipFill>
        <p:spPr>
          <a:xfrm>
            <a:off x="233897" y="3948104"/>
            <a:ext cx="2218908" cy="13870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BD4755-D40E-4D54-BFE4-D324EF08D2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59" t="37783" r="33318" b="42709"/>
          <a:stretch/>
        </p:blipFill>
        <p:spPr>
          <a:xfrm>
            <a:off x="246853" y="5421126"/>
            <a:ext cx="1250831" cy="119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94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46CE-0CDC-4073-9591-A8DE6718E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226" y="2621756"/>
            <a:ext cx="2876550" cy="1614488"/>
          </a:xfrm>
        </p:spPr>
        <p:txBody>
          <a:bodyPr vert="horz" lIns="37148" tIns="18573" rIns="37148" bIns="18573" rtlCol="0" anchor="ctr">
            <a:normAutofit/>
          </a:bodyPr>
          <a:lstStyle/>
          <a:p>
            <a:pPr algn="ctr" latinLnBrk="0">
              <a:lnSpc>
                <a:spcPct val="150000"/>
              </a:lnSpc>
            </a:pPr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Project 03</a:t>
            </a:r>
            <a:br>
              <a:rPr lang="en-US" altLang="ko-KR" sz="3600" dirty="0"/>
            </a:br>
            <a:r>
              <a:rPr lang="ko-KR" altLang="en-US" sz="3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아기궁수</a:t>
            </a:r>
            <a:endParaRPr lang="ko-KR" altLang="en-US" sz="3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0041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A0A38-7761-4E0B-A008-6FE1C707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006" y="213125"/>
            <a:ext cx="1815014" cy="512385"/>
          </a:xfrm>
        </p:spPr>
        <p:txBody>
          <a:bodyPr>
            <a:normAutofit fontScale="90000"/>
          </a:bodyPr>
          <a:lstStyle/>
          <a:p>
            <a:r>
              <a:rPr lang="ko-KR" alt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아기궁수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C1FD1F-B6F7-4450-B012-5A8DF1E72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0" y="2318043"/>
            <a:ext cx="2399574" cy="3738282"/>
          </a:xfrm>
        </p:spPr>
        <p:txBody>
          <a:bodyPr>
            <a:no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방식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플레이어 캐릭터를 공격하는 적들을 쓰러뜨리고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적이 모두 쓰러진 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등장하는 보스와 싸워 이기면 승리합니다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조작법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키보드 방향키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상하좌우 이동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스페이스 바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공격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무적모드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U,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게임 종료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ESC</a:t>
            </a:r>
          </a:p>
          <a:p>
            <a:pPr marL="0" indent="0">
              <a:buNone/>
            </a:pP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중점을 둔 기능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캐릭터의 움직임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 생성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난이도 조절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buNone/>
            </a:pP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본인이 맡은 파트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메인 프로그래밍 및 리소스 제작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DE91454-D973-446A-9B31-2C05FF900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005269"/>
              </p:ext>
            </p:extLst>
          </p:nvPr>
        </p:nvGraphicFramePr>
        <p:xfrm>
          <a:off x="218006" y="1131224"/>
          <a:ext cx="4394476" cy="1083058"/>
        </p:xfrm>
        <a:graphic>
          <a:graphicData uri="http://schemas.openxmlformats.org/drawingml/2006/table">
            <a:tbl>
              <a:tblPr firstRow="1" bandRow="1"/>
              <a:tblGrid>
                <a:gridCol w="1191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9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357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타이틀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BoardRace</a:t>
                      </a:r>
                      <a:endParaRPr lang="en-US" altLang="ko-KR" sz="9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특징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WinAPI</a:t>
                      </a:r>
                      <a:r>
                        <a:rPr lang="en-US" altLang="ko-KR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DirectX</a:t>
                      </a:r>
                      <a:r>
                        <a:rPr lang="ko-KR" altLang="en-US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를 </a:t>
                      </a:r>
                      <a:endParaRPr lang="en-US" altLang="ko-KR" sz="9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사용한 게임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79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개발 기간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2019.04</a:t>
                      </a:r>
                      <a:r>
                        <a:rPr lang="en-US" altLang="ko-KR" sz="900" b="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~ 2019.05</a:t>
                      </a:r>
                      <a:endParaRPr lang="ko-KR" altLang="en-US" sz="9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개발인원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69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개발 환경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Visual Studio / </a:t>
                      </a:r>
                      <a:r>
                        <a:rPr lang="en-US" altLang="ko-KR" sz="9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WinAPI</a:t>
                      </a:r>
                      <a:r>
                        <a:rPr lang="en-US" altLang="ko-KR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/ DirectX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본인 역할</a:t>
                      </a: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메인 프로그래밍 및 </a:t>
                      </a:r>
                      <a:endParaRPr lang="en-US" altLang="ko-KR" sz="9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9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그래픽</a:t>
                      </a:r>
                      <a:endParaRPr lang="en-US" altLang="ko-KR" sz="900" b="0" baseline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27861" marR="27861" marT="18573" marB="18573" anchor="ctr">
                    <a:lnL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  <a:round/>
                    </a:lnT>
                    <a:lnB w="12700" cmpd="sng">
                      <a:solidFill>
                        <a:schemeClr val="bg1">
                          <a:lumMod val="8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9EDCFAE2-17B4-43F8-939C-D010563EC288}"/>
              </a:ext>
            </a:extLst>
          </p:cNvPr>
          <p:cNvSpPr txBox="1">
            <a:spLocks/>
          </p:cNvSpPr>
          <p:nvPr/>
        </p:nvSpPr>
        <p:spPr>
          <a:xfrm>
            <a:off x="218006" y="801675"/>
            <a:ext cx="3054112" cy="220302"/>
          </a:xfrm>
          <a:prstGeom prst="rect">
            <a:avLst/>
          </a:prstGeom>
        </p:spPr>
        <p:txBody>
          <a:bodyPr vert="horz" lIns="37148" tIns="18573" rIns="37148" bIns="18573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도트그래픽으로 즐기는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PC 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횡스크롤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슈팅게임입니다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6" name="그림 5" descr="C:/Users/HeoJiWon/AppData/Roaming/PolarisOffice/ETemp/10868_21960904/fImage116935941.png">
            <a:extLst>
              <a:ext uri="{FF2B5EF4-FFF2-40B4-BE49-F238E27FC236}">
                <a16:creationId xmlns:a16="http://schemas.microsoft.com/office/drawing/2014/main" id="{2D28BB98-90A3-4B91-B006-CEE2BFCE96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06" y="5927113"/>
            <a:ext cx="649050" cy="793202"/>
          </a:xfrm>
          <a:prstGeom prst="rect">
            <a:avLst/>
          </a:prstGeom>
          <a:noFill/>
        </p:spPr>
      </p:pic>
      <p:pic>
        <p:nvPicPr>
          <p:cNvPr id="7" name="그림 6" descr="C:/Users/HeoJiWon/AppData/Roaming/PolarisOffice/ETemp/10868_21960904/fImage11283608467.png">
            <a:extLst>
              <a:ext uri="{FF2B5EF4-FFF2-40B4-BE49-F238E27FC236}">
                <a16:creationId xmlns:a16="http://schemas.microsoft.com/office/drawing/2014/main" id="{54144B07-69C2-4988-9C7F-FBB90CFA62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61" y="5927112"/>
            <a:ext cx="476285" cy="793201"/>
          </a:xfrm>
          <a:prstGeom prst="rect">
            <a:avLst/>
          </a:prstGeom>
          <a:noFill/>
        </p:spPr>
      </p:pic>
      <p:pic>
        <p:nvPicPr>
          <p:cNvPr id="8" name="그림 7" descr="C:/Users/HeoJiWon/AppData/Roaming/PolarisOffice/ETemp/10868_21960904/fImage9953616334.png">
            <a:extLst>
              <a:ext uri="{FF2B5EF4-FFF2-40B4-BE49-F238E27FC236}">
                <a16:creationId xmlns:a16="http://schemas.microsoft.com/office/drawing/2014/main" id="{24F4AE1F-CAEC-49E3-AB00-0B637EB2A7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236" y="6191628"/>
            <a:ext cx="641482" cy="532284"/>
          </a:xfrm>
          <a:prstGeom prst="rect">
            <a:avLst/>
          </a:prstGeom>
          <a:noFill/>
        </p:spPr>
      </p:pic>
      <p:pic>
        <p:nvPicPr>
          <p:cNvPr id="9" name="그림 8" descr="C:/Users/HeoJiWon/AppData/Roaming/PolarisOffice/ETemp/10868_21960904/fImage489083636500.png">
            <a:extLst>
              <a:ext uri="{FF2B5EF4-FFF2-40B4-BE49-F238E27FC236}">
                <a16:creationId xmlns:a16="http://schemas.microsoft.com/office/drawing/2014/main" id="{A9680A48-AB21-444A-A734-DD3C606C86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58" y="5927113"/>
            <a:ext cx="385908" cy="796800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0FB95B-F290-42DE-8151-7292427E4B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36" y="3956643"/>
            <a:ext cx="2120558" cy="177013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D52FB54-651B-41A1-ADAD-3DB7513E81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06" y="2284293"/>
            <a:ext cx="2120558" cy="160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19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90D847C-CA0A-491E-8165-CE3D8AE7E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551466"/>
              </p:ext>
            </p:extLst>
          </p:nvPr>
        </p:nvGraphicFramePr>
        <p:xfrm>
          <a:off x="464725" y="1277131"/>
          <a:ext cx="4023550" cy="42980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3255">
                  <a:extLst>
                    <a:ext uri="{9D8B030D-6E8A-4147-A177-3AD203B41FA5}">
                      <a16:colId xmlns:a16="http://schemas.microsoft.com/office/drawing/2014/main" val="692753593"/>
                    </a:ext>
                  </a:extLst>
                </a:gridCol>
                <a:gridCol w="2760295">
                  <a:extLst>
                    <a:ext uri="{9D8B030D-6E8A-4147-A177-3AD203B41FA5}">
                      <a16:colId xmlns:a16="http://schemas.microsoft.com/office/drawing/2014/main" val="1537360313"/>
                    </a:ext>
                  </a:extLst>
                </a:gridCol>
              </a:tblGrid>
              <a:tr h="32338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스크립트</a:t>
                      </a:r>
                    </a:p>
                  </a:txBody>
                  <a:tcPr marL="59934" marR="59934" marT="39956" marB="3995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설    명</a:t>
                      </a:r>
                    </a:p>
                  </a:txBody>
                  <a:tcPr marL="59934" marR="59934" marT="39956" marB="3995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430055"/>
                  </a:ext>
                </a:extLst>
              </a:tr>
              <a:tr h="28956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enemy.cs</a:t>
                      </a:r>
                    </a:p>
                  </a:txBody>
                  <a:tcPr marL="59934" marR="59934" marT="39956" marB="3995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적의 움직임을 결정하는 스크립트</a:t>
                      </a:r>
                      <a:r>
                        <a:rPr lang="en-US" altLang="ko-KR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100" b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934" marR="59934" marT="39956" marB="3995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1587531"/>
                  </a:ext>
                </a:extLst>
              </a:tr>
              <a:tr h="1102268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gameMain.cs</a:t>
                      </a:r>
                    </a:p>
                  </a:txBody>
                  <a:tcPr marL="59934" marR="59934" marT="39956" marB="3995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lang="ko-KR" altLang="en-US"/>
                      </a:pPr>
                      <a:r>
                        <a:rPr lang="ko-KR" altLang="en-US" sz="11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등장 캐릭터들의 능력치</a:t>
                      </a:r>
                      <a:r>
                        <a:rPr lang="ko-KR" altLang="en-US" sz="1100" b="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와 적의 공격</a:t>
                      </a:r>
                      <a:r>
                        <a:rPr lang="en-US" altLang="ko-KR" sz="1100" b="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b="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이동 패턴 및 애니메이션</a:t>
                      </a:r>
                      <a:r>
                        <a:rPr lang="en-US" altLang="ko-KR" sz="1100" b="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b="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라운드 별 적의 등장 조건</a:t>
                      </a:r>
                      <a:r>
                        <a:rPr lang="en-US" altLang="ko-KR" sz="1100" b="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b="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승리</a:t>
                      </a:r>
                      <a:r>
                        <a:rPr lang="en-US" altLang="ko-KR" sz="1100" b="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b="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패배 판정을 담당하는 스크립트</a:t>
                      </a:r>
                      <a:r>
                        <a:rPr lang="en-US" altLang="ko-KR" sz="1100" b="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altLang="ko-KR" sz="11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934" marR="59934" marT="39956" marB="3995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3053990"/>
                  </a:ext>
                </a:extLst>
              </a:tr>
              <a:tr h="45864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main.cs</a:t>
                      </a:r>
                    </a:p>
                  </a:txBody>
                  <a:tcPr marL="59934" marR="59934" marT="39956" marB="3995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ko-KR" altLang="en-US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타이틀 화면</a:t>
                      </a:r>
                      <a:r>
                        <a:rPr lang="en-US" altLang="ko-KR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배경</a:t>
                      </a:r>
                      <a:r>
                        <a:rPr lang="en-US" altLang="ko-KR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캐릭터 스프라이트를 불러오는 스크립트</a:t>
                      </a:r>
                      <a:r>
                        <a:rPr lang="en-US" altLang="ko-KR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 marL="59934" marR="59934" marT="39956" marB="3995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931530"/>
                  </a:ext>
                </a:extLst>
              </a:tr>
              <a:tr h="45864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myship.cs</a:t>
                      </a:r>
                    </a:p>
                  </a:txBody>
                  <a:tcPr marL="59934" marR="59934" marT="39956" marB="3995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플레이어 캐릭터의 이동</a:t>
                      </a:r>
                      <a:r>
                        <a:rPr lang="en-US" altLang="ko-KR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이동할 영역을 설정하는 스크립트</a:t>
                      </a:r>
                      <a:r>
                        <a:rPr lang="en-US" altLang="ko-KR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100" b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934" marR="59934" marT="39956" marB="3995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9052330"/>
                  </a:ext>
                </a:extLst>
              </a:tr>
              <a:tr h="45864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mymissile.cs</a:t>
                      </a:r>
                    </a:p>
                  </a:txBody>
                  <a:tcPr marL="59934" marR="59934" marT="39956" marB="3995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플레이어 캐릭터가 발사하는 미사일의 방향</a:t>
                      </a:r>
                      <a:r>
                        <a:rPr lang="en-US" altLang="ko-KR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속도를 결정하는 스크립트</a:t>
                      </a:r>
                      <a:r>
                        <a:rPr lang="en-US" altLang="ko-KR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100" b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934" marR="59934" marT="39956" marB="3995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6473190"/>
                  </a:ext>
                </a:extLst>
              </a:tr>
              <a:tr h="45864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enemyMissile.cs</a:t>
                      </a:r>
                    </a:p>
                  </a:txBody>
                  <a:tcPr marL="59934" marR="59934" marT="39956" marB="3995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적</a:t>
                      </a:r>
                      <a:r>
                        <a:rPr lang="ko-KR" altLang="en-US" sz="1100" b="0" baseline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 </a:t>
                      </a:r>
                      <a:r>
                        <a:rPr lang="ko-KR" altLang="en-US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발사하는 미사일의 방향</a:t>
                      </a:r>
                      <a:r>
                        <a:rPr lang="en-US" altLang="ko-KR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속도를 결정하는 스크립트</a:t>
                      </a:r>
                      <a:r>
                        <a:rPr lang="en-US" altLang="ko-KR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100" b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934" marR="59934" marT="39956" marB="3995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024425"/>
                  </a:ext>
                </a:extLst>
              </a:tr>
              <a:tr h="28956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boss.cs</a:t>
                      </a:r>
                    </a:p>
                  </a:txBody>
                  <a:tcPr marL="59934" marR="59934" marT="39956" marB="3995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보스 이동을 담당하는 스크립트</a:t>
                      </a:r>
                      <a:r>
                        <a:rPr lang="en-US" altLang="ko-KR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100" b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934" marR="59934" marT="39956" marB="3995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6044669"/>
                  </a:ext>
                </a:extLst>
              </a:tr>
              <a:tr h="45864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1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BossMissile.cs</a:t>
                      </a:r>
                    </a:p>
                  </a:txBody>
                  <a:tcPr marL="59934" marR="59934" marT="39956" marB="3995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보스가 발사하는 미사일의 방향과 속도</a:t>
                      </a:r>
                      <a:r>
                        <a:rPr lang="en-US" altLang="ko-KR" sz="11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최대 거리를 결정하는 스크립트</a:t>
                      </a:r>
                      <a:r>
                        <a:rPr lang="en-US" altLang="ko-KR" sz="11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1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934" marR="59934" marT="39956" marB="3995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4687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602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</TotalTime>
  <Words>673</Words>
  <Application>Microsoft Office PowerPoint</Application>
  <PresentationFormat>사용자 지정</PresentationFormat>
  <Paragraphs>155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나눔스퀘어_ac</vt:lpstr>
      <vt:lpstr>나눔스퀘어_ac Bold</vt:lpstr>
      <vt:lpstr>나눔스퀘어_ac Light</vt:lpstr>
      <vt:lpstr>Arial</vt:lpstr>
      <vt:lpstr>Calibri</vt:lpstr>
      <vt:lpstr>Calibri Light</vt:lpstr>
      <vt:lpstr>Office 테마</vt:lpstr>
      <vt:lpstr>PORTFOLIO</vt:lpstr>
      <vt:lpstr>목차</vt:lpstr>
      <vt:lpstr>Project 01 리듬워커</vt:lpstr>
      <vt:lpstr>리듬워커</vt:lpstr>
      <vt:lpstr>Project 02 BoardRace</vt:lpstr>
      <vt:lpstr>BoardRace</vt:lpstr>
      <vt:lpstr>Project 03 아기궁수</vt:lpstr>
      <vt:lpstr>아기궁수</vt:lpstr>
      <vt:lpstr>PowerPoint 프레젠테이션</vt:lpstr>
      <vt:lpstr>Project 04 Tetris</vt:lpstr>
      <vt:lpstr>Tetris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Heo Jiwon</dc:creator>
  <cp:lastModifiedBy>Heo Jiwon</cp:lastModifiedBy>
  <cp:revision>27</cp:revision>
  <dcterms:created xsi:type="dcterms:W3CDTF">2021-04-06T06:15:41Z</dcterms:created>
  <dcterms:modified xsi:type="dcterms:W3CDTF">2021-06-07T12:34:45Z</dcterms:modified>
</cp:coreProperties>
</file>